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3" r:id="rId8"/>
    <p:sldId id="262" r:id="rId9"/>
    <p:sldId id="264" r:id="rId10"/>
    <p:sldId id="265" r:id="rId11"/>
    <p:sldId id="266" r:id="rId12"/>
    <p:sldId id="267" r:id="rId13"/>
    <p:sldId id="268" r:id="rId14"/>
    <p:sldId id="269" r:id="rId15"/>
    <p:sldId id="270"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11/21/2020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78000"/>
                <a:shade val="100000"/>
                <a:hueMod val="136000"/>
                <a:satMod val="160000"/>
                <a:lumMod val="96000"/>
              </a:schemeClr>
            </a:gs>
            <a:gs pos="100000">
              <a:schemeClr val="bg2">
                <a:shade val="92000"/>
                <a:satMod val="170000"/>
                <a:lumMod val="96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1BE422-45E8-4242-B8E7-8BC7A39FDAAA}"/>
              </a:ext>
            </a:extLst>
          </p:cNvPr>
          <p:cNvSpPr/>
          <p:nvPr/>
        </p:nvSpPr>
        <p:spPr>
          <a:xfrm>
            <a:off x="3649552" y="1289537"/>
            <a:ext cx="5463355" cy="1754326"/>
          </a:xfrm>
          <a:prstGeom prst="rect">
            <a:avLst/>
          </a:prstGeom>
          <a:noFill/>
        </p:spPr>
        <p:txBody>
          <a:bodyPr wrap="none" lIns="91440" tIns="45720" rIns="91440" bIns="45720">
            <a:spAutoFit/>
          </a:bodyPr>
          <a:lstStyle/>
          <a:p>
            <a:pPr algn="just"/>
            <a:r>
              <a:rPr lang="en-US" sz="5400" b="1"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	MINI PROJECT</a:t>
            </a:r>
          </a:p>
          <a:p>
            <a:pPr algn="just"/>
            <a:r>
              <a:rPr lang="en-US" sz="5400" b="1"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 HELPING HANDS </a:t>
            </a:r>
          </a:p>
        </p:txBody>
      </p:sp>
      <p:sp>
        <p:nvSpPr>
          <p:cNvPr id="5" name="Rectangle 4">
            <a:extLst>
              <a:ext uri="{FF2B5EF4-FFF2-40B4-BE49-F238E27FC236}">
                <a16:creationId xmlns:a16="http://schemas.microsoft.com/office/drawing/2014/main" id="{74D8AD4F-3226-481A-BCE1-69F687A81DBF}"/>
              </a:ext>
            </a:extLst>
          </p:cNvPr>
          <p:cNvSpPr/>
          <p:nvPr/>
        </p:nvSpPr>
        <p:spPr>
          <a:xfrm>
            <a:off x="3231414" y="3043863"/>
            <a:ext cx="6467412" cy="784830"/>
          </a:xfrm>
          <a:prstGeom prst="rect">
            <a:avLst/>
          </a:prstGeom>
          <a:noFill/>
        </p:spPr>
        <p:txBody>
          <a:bodyPr wrap="none" lIns="91440" tIns="45720" rIns="91440" bIns="45720">
            <a:spAutoFit/>
          </a:bodyPr>
          <a:lstStyle/>
          <a:p>
            <a:pPr algn="ctr"/>
            <a:r>
              <a:rPr lang="en-US" sz="4500" b="1"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MENTOR: ANAND GUPTA</a:t>
            </a:r>
          </a:p>
        </p:txBody>
      </p:sp>
      <p:sp>
        <p:nvSpPr>
          <p:cNvPr id="6" name="Rectangle 5">
            <a:extLst>
              <a:ext uri="{FF2B5EF4-FFF2-40B4-BE49-F238E27FC236}">
                <a16:creationId xmlns:a16="http://schemas.microsoft.com/office/drawing/2014/main" id="{F2B83B03-7608-4DF6-8AD5-4D11C3DCE1A0}"/>
              </a:ext>
            </a:extLst>
          </p:cNvPr>
          <p:cNvSpPr/>
          <p:nvPr/>
        </p:nvSpPr>
        <p:spPr>
          <a:xfrm>
            <a:off x="0" y="4260806"/>
            <a:ext cx="5166799" cy="1631216"/>
          </a:xfrm>
          <a:prstGeom prst="rect">
            <a:avLst/>
          </a:prstGeom>
          <a:noFill/>
        </p:spPr>
        <p:txBody>
          <a:bodyPr wrap="none" lIns="91440" tIns="45720" rIns="91440" bIns="45720">
            <a:spAutoFit/>
          </a:bodyPr>
          <a:lstStyle/>
          <a:p>
            <a:r>
              <a:rPr lang="en-US" sz="2500" b="1"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TEAM MEMBERS:</a:t>
            </a:r>
          </a:p>
          <a:p>
            <a:r>
              <a:rPr lang="en-US" sz="2500" b="1"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		ABHISHEK GUPTA (01)</a:t>
            </a:r>
          </a:p>
          <a:p>
            <a:r>
              <a:rPr lang="en-US" sz="2500" b="1"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		AKANSHA GUPTA (04)</a:t>
            </a:r>
          </a:p>
          <a:p>
            <a:r>
              <a:rPr lang="en-US" sz="2500" b="1"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		ANUSHK</a:t>
            </a:r>
            <a:r>
              <a:rPr lang="en-US" sz="2500" b="1"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A MAHESHWARI (07)</a:t>
            </a:r>
            <a:endParaRPr lang="en-US" sz="2500" b="1"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endParaRPr>
          </a:p>
        </p:txBody>
      </p:sp>
    </p:spTree>
    <p:extLst>
      <p:ext uri="{BB962C8B-B14F-4D97-AF65-F5344CB8AC3E}">
        <p14:creationId xmlns:p14="http://schemas.microsoft.com/office/powerpoint/2010/main" val="2795603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35282D-219F-4F79-BBA3-439160054B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9184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A43537-BCA2-4ABF-A2A5-E04C211AB3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2030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6FDA8-C7E1-4C74-A452-3DAA463F81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2400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A4E1A1-2743-4CB8-B3A8-383575E2EC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7958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60ADEC-A473-434F-8E5B-62CD4AB20E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451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5C73D1-AC2C-4DCA-9A0A-DED4F4528A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872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67B9E-2968-497D-BB06-4D3C6AB00994}"/>
              </a:ext>
            </a:extLst>
          </p:cNvPr>
          <p:cNvSpPr>
            <a:spLocks noGrp="1"/>
          </p:cNvSpPr>
          <p:nvPr>
            <p:ph sz="quarter" idx="13"/>
          </p:nvPr>
        </p:nvSpPr>
        <p:spPr/>
        <p:txBody>
          <a:bodyPr>
            <a:noAutofit/>
          </a:bodyPr>
          <a:lstStyle/>
          <a:p>
            <a:pPr marL="0" indent="0">
              <a:buNone/>
            </a:pPr>
            <a:r>
              <a:rPr lang="en-IN" sz="22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1.</a:t>
            </a:r>
            <a:r>
              <a:rPr lang="en-IN" sz="2200" i="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Easy-to-Read Layout</a:t>
            </a:r>
          </a:p>
          <a:p>
            <a:pPr marL="0" indent="0">
              <a:buNone/>
            </a:pPr>
            <a:r>
              <a:rPr lang="en-IN" sz="22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2.</a:t>
            </a:r>
            <a:r>
              <a:rPr lang="en-US" sz="2200" i="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A Big Join or Donate Button</a:t>
            </a:r>
          </a:p>
          <a:p>
            <a:pPr marL="0" indent="0">
              <a:buNone/>
            </a:pPr>
            <a:r>
              <a:rPr lang="en-IN" sz="22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3.</a:t>
            </a:r>
            <a:r>
              <a:rPr lang="en-US" sz="2200" i="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A Clear Call to Action</a:t>
            </a:r>
          </a:p>
          <a:p>
            <a:pPr marL="0" indent="0">
              <a:buNone/>
            </a:pPr>
            <a:r>
              <a:rPr lang="en-IN" sz="22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4.</a:t>
            </a:r>
            <a:r>
              <a:rPr lang="en-US" sz="2200" i="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Concise Copywriting Which Motivates Action</a:t>
            </a:r>
          </a:p>
          <a:p>
            <a:pPr marL="0" indent="0">
              <a:buNone/>
            </a:pPr>
            <a:r>
              <a:rPr lang="en-IN" sz="22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5.</a:t>
            </a:r>
            <a:r>
              <a:rPr lang="en-IN" sz="2200" i="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Friendly, Welcoming Design</a:t>
            </a:r>
          </a:p>
          <a:p>
            <a:pPr marL="0" indent="0">
              <a:buNone/>
            </a:pPr>
            <a:r>
              <a:rPr lang="en-IN" sz="22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6.</a:t>
            </a:r>
            <a:r>
              <a:rPr lang="en-IN" sz="2200" i="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Offer different giving amounts.</a:t>
            </a:r>
          </a:p>
          <a:p>
            <a:pPr marL="0" indent="0">
              <a:buNone/>
            </a:pPr>
            <a:r>
              <a:rPr lang="en-IN" sz="22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7.</a:t>
            </a:r>
            <a:r>
              <a:rPr lang="en-IN" sz="2200" i="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Include social media info.</a:t>
            </a:r>
          </a:p>
          <a:p>
            <a:endParaRPr lang="en-IN" sz="22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A920F1A-59C6-417C-A752-425E135ADC12}"/>
              </a:ext>
            </a:extLst>
          </p:cNvPr>
          <p:cNvSpPr/>
          <p:nvPr/>
        </p:nvSpPr>
        <p:spPr>
          <a:xfrm>
            <a:off x="3725276" y="205027"/>
            <a:ext cx="4016363" cy="861774"/>
          </a:xfrm>
          <a:prstGeom prst="rect">
            <a:avLst/>
          </a:prstGeom>
          <a:noFill/>
        </p:spPr>
        <p:txBody>
          <a:bodyPr wrap="square" lIns="91440" tIns="45720" rIns="91440" bIns="45720">
            <a:spAutoFit/>
          </a:bodyPr>
          <a:lstStyle/>
          <a:p>
            <a:pPr algn="ctr"/>
            <a:r>
              <a:rPr lang="en-US" sz="50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FEATURES</a:t>
            </a:r>
          </a:p>
        </p:txBody>
      </p:sp>
    </p:spTree>
    <p:extLst>
      <p:ext uri="{BB962C8B-B14F-4D97-AF65-F5344CB8AC3E}">
        <p14:creationId xmlns:p14="http://schemas.microsoft.com/office/powerpoint/2010/main" val="859374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9FD4E-2B82-4F3E-A82A-B1E71D2F6ECC}"/>
              </a:ext>
            </a:extLst>
          </p:cNvPr>
          <p:cNvSpPr>
            <a:spLocks noGrp="1"/>
          </p:cNvSpPr>
          <p:nvPr>
            <p:ph sz="quarter" idx="13"/>
          </p:nvPr>
        </p:nvSpPr>
        <p:spPr>
          <a:xfrm>
            <a:off x="913774" y="1391478"/>
            <a:ext cx="10363826" cy="5466522"/>
          </a:xfrm>
        </p:spPr>
        <p:txBody>
          <a:bodyPr>
            <a:noAutofit/>
          </a:bodyPr>
          <a:lstStyle/>
          <a:p>
            <a:pPr marL="0" indent="0" algn="l" fontAlgn="base">
              <a:buNone/>
            </a:pPr>
            <a:r>
              <a:rPr lang="en-US" sz="1500" i="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Poverty and hunger are the main problem of our country. There are so many websites that are working to minimize poverty and hunger in society. These websites take donations for this purpose and arrange fund raising events/ processes so that everyone can donate anything.so, our website will be able to take these things and help society in a way that:</a:t>
            </a:r>
          </a:p>
          <a:p>
            <a:pPr algn="l" fontAlgn="base">
              <a:buFont typeface="Arial" panose="020B0604020202020204" pitchFamily="34" charset="0"/>
              <a:buChar char="•"/>
            </a:pPr>
            <a:r>
              <a:rPr lang="en-US" sz="1500" i="0" dirty="0">
                <a:solidFill>
                  <a:srgbClr val="353A48"/>
                </a:solidFill>
                <a:effectLst>
                  <a:glow rad="228600">
                    <a:schemeClr val="accent6">
                      <a:satMod val="175000"/>
                      <a:alpha val="40000"/>
                    </a:schemeClr>
                  </a:glow>
                </a:effectLst>
                <a:latin typeface="Times New Roman" panose="02020603050405020304" pitchFamily="18" charset="0"/>
                <a:cs typeface="Times New Roman" panose="02020603050405020304" pitchFamily="18" charset="0"/>
              </a:rPr>
              <a:t>The system have a user registration process and this registration will be for two perspectives</a:t>
            </a:r>
          </a:p>
          <a:p>
            <a:pPr marL="742950" lvl="1" indent="-285750" algn="l" fontAlgn="base">
              <a:buFont typeface="Arial" panose="020B0604020202020204" pitchFamily="34" charset="0"/>
              <a:buChar char="•"/>
            </a:pPr>
            <a:r>
              <a:rPr lang="en-US" sz="1500" i="0" dirty="0">
                <a:solidFill>
                  <a:srgbClr val="353A48"/>
                </a:solidFill>
                <a:effectLst>
                  <a:glow rad="228600">
                    <a:schemeClr val="accent6">
                      <a:satMod val="175000"/>
                      <a:alpha val="40000"/>
                    </a:schemeClr>
                  </a:glow>
                </a:effectLst>
                <a:latin typeface="Times New Roman" panose="02020603050405020304" pitchFamily="18" charset="0"/>
                <a:cs typeface="Times New Roman" panose="02020603050405020304" pitchFamily="18" charset="0"/>
              </a:rPr>
              <a:t>For those who want to donate.</a:t>
            </a:r>
          </a:p>
          <a:p>
            <a:pPr marL="742950" lvl="1" indent="-285750" algn="l" fontAlgn="base">
              <a:buFont typeface="Arial" panose="020B0604020202020204" pitchFamily="34" charset="0"/>
              <a:buChar char="•"/>
            </a:pPr>
            <a:r>
              <a:rPr lang="en-US" sz="1500" i="0" dirty="0">
                <a:solidFill>
                  <a:srgbClr val="353A48"/>
                </a:solidFill>
                <a:effectLst>
                  <a:glow rad="228600">
                    <a:schemeClr val="accent6">
                      <a:satMod val="175000"/>
                      <a:alpha val="40000"/>
                    </a:schemeClr>
                  </a:glow>
                </a:effectLst>
                <a:latin typeface="Times New Roman" panose="02020603050405020304" pitchFamily="18" charset="0"/>
                <a:cs typeface="Times New Roman" panose="02020603050405020304" pitchFamily="18" charset="0"/>
              </a:rPr>
              <a:t>For those who want to volunteer.</a:t>
            </a:r>
          </a:p>
          <a:p>
            <a:pPr algn="l" fontAlgn="base">
              <a:buFont typeface="Arial" panose="020B0604020202020204" pitchFamily="34" charset="0"/>
              <a:buChar char="•"/>
            </a:pPr>
            <a:r>
              <a:rPr lang="en-US" sz="1500" i="0" dirty="0">
                <a:solidFill>
                  <a:srgbClr val="353A48"/>
                </a:solidFill>
                <a:effectLst>
                  <a:glow rad="228600">
                    <a:schemeClr val="accent6">
                      <a:satMod val="175000"/>
                      <a:alpha val="40000"/>
                    </a:schemeClr>
                  </a:glow>
                </a:effectLst>
                <a:latin typeface="Times New Roman" panose="02020603050405020304" pitchFamily="18" charset="0"/>
                <a:cs typeface="Times New Roman" panose="02020603050405020304" pitchFamily="18" charset="0"/>
              </a:rPr>
              <a:t>The user can make an online donation.</a:t>
            </a:r>
          </a:p>
          <a:p>
            <a:pPr algn="l" fontAlgn="base">
              <a:buFont typeface="Arial" panose="020B0604020202020204" pitchFamily="34" charset="0"/>
              <a:buChar char="•"/>
            </a:pPr>
            <a:r>
              <a:rPr lang="en-US" sz="1500" i="0" dirty="0">
                <a:solidFill>
                  <a:srgbClr val="353A48"/>
                </a:solidFill>
                <a:effectLst>
                  <a:glow rad="228600">
                    <a:schemeClr val="accent6">
                      <a:satMod val="175000"/>
                      <a:alpha val="40000"/>
                    </a:schemeClr>
                  </a:glow>
                </a:effectLst>
                <a:latin typeface="Times New Roman" panose="02020603050405020304" pitchFamily="18" charset="0"/>
                <a:cs typeface="Times New Roman" panose="02020603050405020304" pitchFamily="18" charset="0"/>
              </a:rPr>
              <a:t>The system send a confirmation email to the donor after successful donation.</a:t>
            </a:r>
          </a:p>
          <a:p>
            <a:pPr algn="l" fontAlgn="base">
              <a:buFont typeface="Arial" panose="020B0604020202020204" pitchFamily="34" charset="0"/>
              <a:buChar char="•"/>
            </a:pPr>
            <a:r>
              <a:rPr lang="en-US" sz="1500" i="0" dirty="0">
                <a:solidFill>
                  <a:srgbClr val="353A48"/>
                </a:solidFill>
                <a:effectLst>
                  <a:glow rad="228600">
                    <a:schemeClr val="accent6">
                      <a:satMod val="175000"/>
                      <a:alpha val="40000"/>
                    </a:schemeClr>
                  </a:glow>
                </a:effectLst>
                <a:latin typeface="Times New Roman" panose="02020603050405020304" pitchFamily="18" charset="0"/>
                <a:cs typeface="Times New Roman" panose="02020603050405020304" pitchFamily="18" charset="0"/>
              </a:rPr>
              <a:t>User can donate tangible things also.</a:t>
            </a:r>
          </a:p>
          <a:p>
            <a:pPr algn="l" fontAlgn="base">
              <a:buFont typeface="Arial" panose="020B0604020202020204" pitchFamily="34" charset="0"/>
              <a:buChar char="•"/>
            </a:pPr>
            <a:r>
              <a:rPr lang="en-US" sz="1500" i="0" dirty="0">
                <a:solidFill>
                  <a:srgbClr val="353A48"/>
                </a:solidFill>
                <a:effectLst>
                  <a:glow rad="228600">
                    <a:schemeClr val="accent6">
                      <a:satMod val="175000"/>
                      <a:alpha val="40000"/>
                    </a:schemeClr>
                  </a:glow>
                </a:effectLst>
                <a:latin typeface="Times New Roman" panose="02020603050405020304" pitchFamily="18" charset="0"/>
                <a:cs typeface="Times New Roman" panose="02020603050405020304" pitchFamily="18" charset="0"/>
              </a:rPr>
              <a:t>The system can import online donations and donor records from the website.</a:t>
            </a:r>
          </a:p>
          <a:p>
            <a:pPr algn="l" fontAlgn="base">
              <a:buFont typeface="Arial" panose="020B0604020202020204" pitchFamily="34" charset="0"/>
              <a:buChar char="•"/>
            </a:pPr>
            <a:r>
              <a:rPr lang="en-US" sz="1500" i="0" dirty="0">
                <a:solidFill>
                  <a:srgbClr val="353A48"/>
                </a:solidFill>
                <a:effectLst>
                  <a:glow rad="228600">
                    <a:schemeClr val="accent6">
                      <a:satMod val="175000"/>
                      <a:alpha val="40000"/>
                    </a:schemeClr>
                  </a:glow>
                </a:effectLst>
                <a:latin typeface="Times New Roman" panose="02020603050405020304" pitchFamily="18" charset="0"/>
                <a:cs typeface="Times New Roman" panose="02020603050405020304" pitchFamily="18" charset="0"/>
              </a:rPr>
              <a:t>The system can track fundraising campaigns and donations.</a:t>
            </a:r>
          </a:p>
          <a:p>
            <a:endParaRPr lang="en-IN" sz="15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2982A0D-5919-4593-BEFC-268B555CAE8D}"/>
              </a:ext>
            </a:extLst>
          </p:cNvPr>
          <p:cNvSpPr/>
          <p:nvPr/>
        </p:nvSpPr>
        <p:spPr>
          <a:xfrm>
            <a:off x="3683331" y="165422"/>
            <a:ext cx="4016363" cy="861774"/>
          </a:xfrm>
          <a:prstGeom prst="rect">
            <a:avLst/>
          </a:prstGeom>
          <a:noFill/>
        </p:spPr>
        <p:txBody>
          <a:bodyPr wrap="square" lIns="91440" tIns="45720" rIns="91440" bIns="45720">
            <a:spAutoFit/>
          </a:bodyPr>
          <a:lstStyle/>
          <a:p>
            <a:pPr algn="ctr"/>
            <a:r>
              <a:rPr lang="en-US" sz="5000" b="1" u="sng"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CONCLUSION</a:t>
            </a:r>
            <a:endParaRPr lang="en-US" sz="50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endParaRPr>
          </a:p>
        </p:txBody>
      </p:sp>
    </p:spTree>
    <p:extLst>
      <p:ext uri="{BB962C8B-B14F-4D97-AF65-F5344CB8AC3E}">
        <p14:creationId xmlns:p14="http://schemas.microsoft.com/office/powerpoint/2010/main" val="1306844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8C7FF-9D7A-4061-A390-1921D822FE65}"/>
              </a:ext>
            </a:extLst>
          </p:cNvPr>
          <p:cNvSpPr/>
          <p:nvPr/>
        </p:nvSpPr>
        <p:spPr>
          <a:xfrm>
            <a:off x="3725277" y="2883455"/>
            <a:ext cx="4016363" cy="938719"/>
          </a:xfrm>
          <a:prstGeom prst="rect">
            <a:avLst/>
          </a:prstGeom>
          <a:noFill/>
        </p:spPr>
        <p:txBody>
          <a:bodyPr wrap="square" lIns="91440" tIns="45720" rIns="91440" bIns="45720">
            <a:spAutoFit/>
          </a:bodyPr>
          <a:lstStyle/>
          <a:p>
            <a:pPr algn="ctr"/>
            <a:r>
              <a:rPr lang="en-US" sz="5500" b="1" u="sng"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THANK YOU</a:t>
            </a:r>
            <a:endParaRPr lang="en-US" sz="55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endParaRPr>
          </a:p>
        </p:txBody>
      </p:sp>
    </p:spTree>
    <p:extLst>
      <p:ext uri="{BB962C8B-B14F-4D97-AF65-F5344CB8AC3E}">
        <p14:creationId xmlns:p14="http://schemas.microsoft.com/office/powerpoint/2010/main" val="316808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35B80-733A-444E-9689-C8E349A73985}"/>
              </a:ext>
            </a:extLst>
          </p:cNvPr>
          <p:cNvSpPr/>
          <p:nvPr/>
        </p:nvSpPr>
        <p:spPr>
          <a:xfrm>
            <a:off x="4185547" y="65771"/>
            <a:ext cx="4223593" cy="784830"/>
          </a:xfrm>
          <a:prstGeom prst="rect">
            <a:avLst/>
          </a:prstGeom>
          <a:noFill/>
        </p:spPr>
        <p:txBody>
          <a:bodyPr wrap="none" lIns="91440" tIns="45720" rIns="91440" bIns="45720">
            <a:spAutoFit/>
          </a:bodyPr>
          <a:lstStyle/>
          <a:p>
            <a:pPr algn="ctr"/>
            <a:r>
              <a:rPr lang="en-US" sz="45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INTRODUCT</a:t>
            </a:r>
            <a:r>
              <a:rPr lang="en-US" sz="4500" b="1" u="sng"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ION</a:t>
            </a:r>
            <a:endParaRPr lang="en-US" sz="45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endParaRPr>
          </a:p>
        </p:txBody>
      </p:sp>
      <p:sp>
        <p:nvSpPr>
          <p:cNvPr id="3" name="TextBox 2">
            <a:extLst>
              <a:ext uri="{FF2B5EF4-FFF2-40B4-BE49-F238E27FC236}">
                <a16:creationId xmlns:a16="http://schemas.microsoft.com/office/drawing/2014/main" id="{A71FCC93-5A2B-40C1-907B-9C6B1A4FFC79}"/>
              </a:ext>
            </a:extLst>
          </p:cNvPr>
          <p:cNvSpPr txBox="1"/>
          <p:nvPr/>
        </p:nvSpPr>
        <p:spPr>
          <a:xfrm>
            <a:off x="1233182" y="2173900"/>
            <a:ext cx="9806730" cy="3170099"/>
          </a:xfrm>
          <a:prstGeom prst="rect">
            <a:avLst/>
          </a:prstGeom>
          <a:noFill/>
        </p:spPr>
        <p:txBody>
          <a:bodyPr wrap="square" rtlCol="0">
            <a:spAutoFit/>
          </a:bodyPr>
          <a:lstStyle/>
          <a:p>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Helping Hand will show the ability of NGOs related activities via this application. NGOs are performing activity for helping purpose . A non governmental organization is a non-profit organization that is independent from states and international government. NGOs are highly diverse groups of organizations engaged in a wide range of activities and take different forms in different parts of the world. some may have charitable status. while others may be fonts for political, religious, or other interest. They are usually funded by donations but some avoid formal funding together and are primarily by volunteers. Helping Hand is NGO related activity via this application, people who are really want to help someone but they cant. now they can help them with this online HELPING HANDS application .</a:t>
            </a:r>
          </a:p>
          <a:p>
            <a:endParaRPr lang="en-IN"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7050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35B80-733A-444E-9689-C8E349A73985}"/>
              </a:ext>
            </a:extLst>
          </p:cNvPr>
          <p:cNvSpPr/>
          <p:nvPr/>
        </p:nvSpPr>
        <p:spPr>
          <a:xfrm>
            <a:off x="3707056" y="65771"/>
            <a:ext cx="5180585" cy="784830"/>
          </a:xfrm>
          <a:prstGeom prst="rect">
            <a:avLst/>
          </a:prstGeom>
          <a:noFill/>
        </p:spPr>
        <p:txBody>
          <a:bodyPr wrap="none" lIns="91440" tIns="45720" rIns="91440" bIns="45720">
            <a:spAutoFit/>
          </a:bodyPr>
          <a:lstStyle/>
          <a:p>
            <a:pPr algn="ctr"/>
            <a:r>
              <a:rPr lang="en-US" sz="45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PROJECT OBJECTIVE</a:t>
            </a:r>
          </a:p>
        </p:txBody>
      </p:sp>
      <p:sp>
        <p:nvSpPr>
          <p:cNvPr id="3" name="TextBox 2">
            <a:extLst>
              <a:ext uri="{FF2B5EF4-FFF2-40B4-BE49-F238E27FC236}">
                <a16:creationId xmlns:a16="http://schemas.microsoft.com/office/drawing/2014/main" id="{A71FCC93-5A2B-40C1-907B-9C6B1A4FFC79}"/>
              </a:ext>
            </a:extLst>
          </p:cNvPr>
          <p:cNvSpPr txBox="1"/>
          <p:nvPr/>
        </p:nvSpPr>
        <p:spPr>
          <a:xfrm>
            <a:off x="1719744" y="1746061"/>
            <a:ext cx="8942664" cy="3139321"/>
          </a:xfrm>
          <a:prstGeom prst="rect">
            <a:avLst/>
          </a:prstGeom>
          <a:noFill/>
        </p:spPr>
        <p:txBody>
          <a:bodyPr wrap="square" rtlCol="0">
            <a:spAutoFit/>
          </a:bodyPr>
          <a:lstStyle/>
          <a:p>
            <a:endParaRPr lang="en-IN" dirty="0">
              <a:effectLst>
                <a:glow rad="228600">
                  <a:schemeClr val="accent6">
                    <a:satMod val="175000"/>
                    <a:alpha val="40000"/>
                  </a:schemeClr>
                </a:glow>
              </a:effectLst>
            </a:endParaRPr>
          </a:p>
          <a:p>
            <a:r>
              <a:rPr lang="en-US" b="1" dirty="0">
                <a:effectLst>
                  <a:glow rad="228600">
                    <a:schemeClr val="accent6">
                      <a:satMod val="175000"/>
                      <a:alpha val="40000"/>
                    </a:schemeClr>
                  </a:glow>
                </a:effectLst>
              </a:rPr>
              <a:t>1. Creating NGO Awareness </a:t>
            </a:r>
            <a:r>
              <a:rPr lang="en-US" dirty="0">
                <a:effectLst>
                  <a:glow rad="228600">
                    <a:schemeClr val="accent6">
                      <a:satMod val="175000"/>
                      <a:alpha val="40000"/>
                    </a:schemeClr>
                  </a:glow>
                </a:effectLst>
              </a:rPr>
              <a:t>– Building awareness for NGO was the primary goal. The various campaigns run by the NGO lacked online visibility. It was essential to boost the online </a:t>
            </a:r>
            <a:r>
              <a:rPr lang="en-IN" dirty="0">
                <a:effectLst>
                  <a:glow rad="228600">
                    <a:schemeClr val="accent6">
                      <a:satMod val="175000"/>
                      <a:alpha val="40000"/>
                    </a:schemeClr>
                  </a:glow>
                </a:effectLst>
              </a:rPr>
              <a:t>presence of the NGO. </a:t>
            </a:r>
          </a:p>
          <a:p>
            <a:endParaRPr lang="en-IN" dirty="0">
              <a:effectLst>
                <a:glow rad="228600">
                  <a:schemeClr val="accent6">
                    <a:satMod val="175000"/>
                    <a:alpha val="40000"/>
                  </a:schemeClr>
                </a:glow>
              </a:effectLst>
            </a:endParaRPr>
          </a:p>
          <a:p>
            <a:r>
              <a:rPr lang="en-US" dirty="0">
                <a:effectLst>
                  <a:glow rad="228600">
                    <a:schemeClr val="accent6">
                      <a:satMod val="175000"/>
                      <a:alpha val="40000"/>
                    </a:schemeClr>
                  </a:glow>
                </a:effectLst>
              </a:rPr>
              <a:t>2. </a:t>
            </a:r>
            <a:r>
              <a:rPr lang="en-US" b="1" dirty="0">
                <a:effectLst>
                  <a:glow rad="228600">
                    <a:schemeClr val="accent6">
                      <a:satMod val="175000"/>
                      <a:alpha val="40000"/>
                    </a:schemeClr>
                  </a:glow>
                </a:effectLst>
              </a:rPr>
              <a:t>Approach existing donors for donations </a:t>
            </a:r>
            <a:r>
              <a:rPr lang="en-US" dirty="0">
                <a:effectLst>
                  <a:glow rad="228600">
                    <a:schemeClr val="accent6">
                      <a:satMod val="175000"/>
                      <a:alpha val="40000"/>
                    </a:schemeClr>
                  </a:glow>
                </a:effectLst>
              </a:rPr>
              <a:t>– Reach out to existing donors, who are in touch with the NGO in the past and approach them for funding the exiting &amp; upcoming projects of the organizations. </a:t>
            </a:r>
          </a:p>
          <a:p>
            <a:endParaRPr lang="en-IN" dirty="0">
              <a:effectLst>
                <a:glow rad="228600">
                  <a:schemeClr val="accent6">
                    <a:satMod val="175000"/>
                    <a:alpha val="40000"/>
                  </a:schemeClr>
                </a:glow>
              </a:effectLst>
            </a:endParaRPr>
          </a:p>
          <a:p>
            <a:r>
              <a:rPr lang="en-US" dirty="0">
                <a:effectLst>
                  <a:glow rad="228600">
                    <a:schemeClr val="accent6">
                      <a:satMod val="175000"/>
                      <a:alpha val="40000"/>
                    </a:schemeClr>
                  </a:glow>
                </a:effectLst>
              </a:rPr>
              <a:t>3. </a:t>
            </a:r>
            <a:r>
              <a:rPr lang="en-US" b="1" dirty="0">
                <a:effectLst>
                  <a:glow rad="228600">
                    <a:schemeClr val="accent6">
                      <a:satMod val="175000"/>
                      <a:alpha val="40000"/>
                    </a:schemeClr>
                  </a:glow>
                </a:effectLst>
              </a:rPr>
              <a:t>Look for new leads by carrying out field visits </a:t>
            </a:r>
            <a:r>
              <a:rPr lang="en-US" dirty="0">
                <a:effectLst>
                  <a:glow rad="228600">
                    <a:schemeClr val="accent6">
                      <a:satMod val="175000"/>
                      <a:alpha val="40000"/>
                    </a:schemeClr>
                  </a:glow>
                </a:effectLst>
              </a:rPr>
              <a:t>– Look for potential leads or corporates who would be willing to tie up with the organization for various CSR activities. </a:t>
            </a:r>
          </a:p>
        </p:txBody>
      </p:sp>
    </p:spTree>
    <p:extLst>
      <p:ext uri="{BB962C8B-B14F-4D97-AF65-F5344CB8AC3E}">
        <p14:creationId xmlns:p14="http://schemas.microsoft.com/office/powerpoint/2010/main" val="4238022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35B80-733A-444E-9689-C8E349A73985}"/>
              </a:ext>
            </a:extLst>
          </p:cNvPr>
          <p:cNvSpPr/>
          <p:nvPr/>
        </p:nvSpPr>
        <p:spPr>
          <a:xfrm>
            <a:off x="898753" y="568093"/>
            <a:ext cx="4319199" cy="553998"/>
          </a:xfrm>
          <a:prstGeom prst="rect">
            <a:avLst/>
          </a:prstGeom>
          <a:noFill/>
        </p:spPr>
        <p:txBody>
          <a:bodyPr wrap="square" lIns="91440" tIns="45720" rIns="91440" bIns="45720">
            <a:spAutoFit/>
          </a:bodyPr>
          <a:lstStyle/>
          <a:p>
            <a:pPr algn="ctr"/>
            <a:r>
              <a:rPr lang="en-US" sz="30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TRCHNOLOGY USED</a:t>
            </a:r>
          </a:p>
        </p:txBody>
      </p:sp>
      <p:sp>
        <p:nvSpPr>
          <p:cNvPr id="3" name="TextBox 2">
            <a:extLst>
              <a:ext uri="{FF2B5EF4-FFF2-40B4-BE49-F238E27FC236}">
                <a16:creationId xmlns:a16="http://schemas.microsoft.com/office/drawing/2014/main" id="{A71FCC93-5A2B-40C1-907B-9C6B1A4FFC79}"/>
              </a:ext>
            </a:extLst>
          </p:cNvPr>
          <p:cNvSpPr txBox="1"/>
          <p:nvPr/>
        </p:nvSpPr>
        <p:spPr>
          <a:xfrm>
            <a:off x="6560190" y="1373550"/>
            <a:ext cx="3531767" cy="430887"/>
          </a:xfrm>
          <a:prstGeom prst="rect">
            <a:avLst/>
          </a:prstGeom>
          <a:noFill/>
        </p:spPr>
        <p:txBody>
          <a:bodyPr wrap="square" rtlCol="0">
            <a:spAutoFit/>
          </a:bodyPr>
          <a:lstStyle/>
          <a:p>
            <a:r>
              <a:rPr lang="en-US" sz="2200" dirty="0">
                <a:effectLst>
                  <a:glow rad="228600">
                    <a:schemeClr val="accent6">
                      <a:satMod val="175000"/>
                      <a:alpha val="40000"/>
                    </a:schemeClr>
                  </a:glow>
                </a:effectLst>
              </a:rPr>
              <a:t>HARDWARE REQUIREMENTS </a:t>
            </a:r>
            <a:endParaRPr lang="en-IN" sz="2200" dirty="0">
              <a:effectLst>
                <a:glow rad="228600">
                  <a:schemeClr val="accent6">
                    <a:satMod val="175000"/>
                    <a:alpha val="40000"/>
                  </a:schemeClr>
                </a:glow>
              </a:effectLst>
            </a:endParaRPr>
          </a:p>
        </p:txBody>
      </p:sp>
      <p:sp>
        <p:nvSpPr>
          <p:cNvPr id="4" name="TextBox 3">
            <a:extLst>
              <a:ext uri="{FF2B5EF4-FFF2-40B4-BE49-F238E27FC236}">
                <a16:creationId xmlns:a16="http://schemas.microsoft.com/office/drawing/2014/main" id="{9D08891E-6764-4037-BC9D-540B83ED7466}"/>
              </a:ext>
            </a:extLst>
          </p:cNvPr>
          <p:cNvSpPr txBox="1"/>
          <p:nvPr/>
        </p:nvSpPr>
        <p:spPr>
          <a:xfrm>
            <a:off x="1459686" y="1704846"/>
            <a:ext cx="2416028" cy="3052887"/>
          </a:xfrm>
          <a:prstGeom prst="rect">
            <a:avLst/>
          </a:prstGeom>
          <a:noFill/>
        </p:spPr>
        <p:txBody>
          <a:bodyPr wrap="square" rtlCol="0">
            <a:spAutoFit/>
          </a:bodyPr>
          <a:lstStyle/>
          <a:p>
            <a:pPr marL="342900" indent="-342900">
              <a:lnSpc>
                <a:spcPct val="200000"/>
              </a:lnSpc>
              <a:buAutoNum type="arabicPeriod"/>
            </a:pPr>
            <a:r>
              <a:rPr lang="en-US" sz="25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HTML</a:t>
            </a:r>
          </a:p>
          <a:p>
            <a:pPr marL="342900" indent="-342900">
              <a:lnSpc>
                <a:spcPct val="200000"/>
              </a:lnSpc>
              <a:buAutoNum type="arabicPeriod"/>
            </a:pPr>
            <a:r>
              <a:rPr lang="en-US" sz="25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CSS</a:t>
            </a:r>
          </a:p>
          <a:p>
            <a:pPr marL="342900" indent="-342900">
              <a:lnSpc>
                <a:spcPct val="200000"/>
              </a:lnSpc>
              <a:buAutoNum type="arabicPeriod"/>
            </a:pPr>
            <a:r>
              <a:rPr lang="en-US" sz="25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JAVASCRIPT</a:t>
            </a:r>
          </a:p>
          <a:p>
            <a:pPr marL="342900" indent="-342900">
              <a:lnSpc>
                <a:spcPct val="200000"/>
              </a:lnSpc>
              <a:buAutoNum type="arabicPeriod"/>
            </a:pPr>
            <a:r>
              <a:rPr lang="en-US" sz="25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PHP</a:t>
            </a:r>
            <a:endParaRPr lang="en-IN" sz="25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C325F07-1614-42FB-9B65-95927273543D}"/>
              </a:ext>
            </a:extLst>
          </p:cNvPr>
          <p:cNvSpPr/>
          <p:nvPr/>
        </p:nvSpPr>
        <p:spPr>
          <a:xfrm>
            <a:off x="6476865" y="568093"/>
            <a:ext cx="4319199" cy="553998"/>
          </a:xfrm>
          <a:prstGeom prst="rect">
            <a:avLst/>
          </a:prstGeom>
          <a:noFill/>
        </p:spPr>
        <p:txBody>
          <a:bodyPr wrap="square" lIns="91440" tIns="45720" rIns="91440" bIns="45720">
            <a:spAutoFit/>
          </a:bodyPr>
          <a:lstStyle/>
          <a:p>
            <a:pPr algn="ctr"/>
            <a:r>
              <a:rPr lang="en-US" sz="30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SYSTEM REQUIREMENTS</a:t>
            </a:r>
          </a:p>
        </p:txBody>
      </p:sp>
      <p:sp>
        <p:nvSpPr>
          <p:cNvPr id="8" name="TextBox 7">
            <a:extLst>
              <a:ext uri="{FF2B5EF4-FFF2-40B4-BE49-F238E27FC236}">
                <a16:creationId xmlns:a16="http://schemas.microsoft.com/office/drawing/2014/main" id="{5539A5EC-9266-4586-9019-15336BB6F88C}"/>
              </a:ext>
            </a:extLst>
          </p:cNvPr>
          <p:cNvSpPr txBox="1"/>
          <p:nvPr/>
        </p:nvSpPr>
        <p:spPr>
          <a:xfrm>
            <a:off x="6493077" y="1881370"/>
            <a:ext cx="5410901" cy="1421992"/>
          </a:xfrm>
          <a:prstGeom prst="rect">
            <a:avLst/>
          </a:prstGeom>
          <a:noFill/>
        </p:spPr>
        <p:txBody>
          <a:bodyPr wrap="square" rtlCol="0">
            <a:spAutoFit/>
          </a:bodyPr>
          <a:lstStyle/>
          <a:p>
            <a:pPr marL="457200" indent="-457200">
              <a:lnSpc>
                <a:spcPct val="150000"/>
              </a:lnSpc>
              <a:buAutoNum type="arabicPeriod"/>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RAM 2 GB AND ABOVE.</a:t>
            </a:r>
          </a:p>
          <a:p>
            <a:pPr marL="457200" indent="-457200">
              <a:lnSpc>
                <a:spcPct val="150000"/>
              </a:lnSpc>
              <a:buAutoNum type="arabicPeriod"/>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INTEL PANTIUM PROCESSOR &amp; ABOVE.</a:t>
            </a:r>
          </a:p>
          <a:p>
            <a:pPr marL="457200" indent="-457200">
              <a:lnSpc>
                <a:spcPct val="150000"/>
              </a:lnSpc>
              <a:buAutoNum type="arabicPeriod"/>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NORMAL GRAPHIC CARD.</a:t>
            </a:r>
            <a:endParaRPr lang="en-IN"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1C0BDA5-ECE5-4C07-8B01-F9062581AAE4}"/>
              </a:ext>
            </a:extLst>
          </p:cNvPr>
          <p:cNvSpPr txBox="1"/>
          <p:nvPr/>
        </p:nvSpPr>
        <p:spPr>
          <a:xfrm>
            <a:off x="6560190" y="3506595"/>
            <a:ext cx="3531767" cy="430887"/>
          </a:xfrm>
          <a:prstGeom prst="rect">
            <a:avLst/>
          </a:prstGeom>
          <a:noFill/>
        </p:spPr>
        <p:txBody>
          <a:bodyPr wrap="square" rtlCol="0">
            <a:spAutoFit/>
          </a:bodyPr>
          <a:lstStyle/>
          <a:p>
            <a:r>
              <a:rPr lang="en-US" sz="2200" dirty="0">
                <a:effectLst>
                  <a:glow rad="228600">
                    <a:schemeClr val="accent6">
                      <a:satMod val="175000"/>
                      <a:alpha val="40000"/>
                    </a:schemeClr>
                  </a:glow>
                </a:effectLst>
              </a:rPr>
              <a:t>SOFTWARE REQUIREMENTS </a:t>
            </a:r>
            <a:endParaRPr lang="en-IN" sz="2200" dirty="0">
              <a:effectLst>
                <a:glow rad="228600">
                  <a:schemeClr val="accent6">
                    <a:satMod val="175000"/>
                    <a:alpha val="40000"/>
                  </a:schemeClr>
                </a:glow>
              </a:effectLst>
            </a:endParaRPr>
          </a:p>
        </p:txBody>
      </p:sp>
      <p:sp>
        <p:nvSpPr>
          <p:cNvPr id="10" name="TextBox 9">
            <a:extLst>
              <a:ext uri="{FF2B5EF4-FFF2-40B4-BE49-F238E27FC236}">
                <a16:creationId xmlns:a16="http://schemas.microsoft.com/office/drawing/2014/main" id="{7B7FCF70-F67C-4519-BAA6-4FA1E82ABEB6}"/>
              </a:ext>
            </a:extLst>
          </p:cNvPr>
          <p:cNvSpPr txBox="1"/>
          <p:nvPr/>
        </p:nvSpPr>
        <p:spPr>
          <a:xfrm>
            <a:off x="6635690" y="4140715"/>
            <a:ext cx="3816993" cy="1107996"/>
          </a:xfrm>
          <a:prstGeom prst="rect">
            <a:avLst/>
          </a:prstGeom>
          <a:noFill/>
        </p:spPr>
        <p:txBody>
          <a:bodyPr wrap="square" rtlCol="0">
            <a:spAutoFit/>
          </a:bodyPr>
          <a:lstStyle/>
          <a:p>
            <a:r>
              <a:rPr lang="en-US" sz="22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No Such Software Requirement only a web browser( like GOOGLE CHROME ).</a:t>
            </a:r>
            <a:endParaRPr lang="en-IN" sz="22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9585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F15193-D80C-4818-B76E-E8D1907CF7F9}"/>
              </a:ext>
            </a:extLst>
          </p:cNvPr>
          <p:cNvSpPr/>
          <p:nvPr/>
        </p:nvSpPr>
        <p:spPr>
          <a:xfrm>
            <a:off x="3465784" y="207367"/>
            <a:ext cx="5644660" cy="630942"/>
          </a:xfrm>
          <a:prstGeom prst="rect">
            <a:avLst/>
          </a:prstGeom>
          <a:noFill/>
        </p:spPr>
        <p:txBody>
          <a:bodyPr wrap="square" lIns="91440" tIns="45720" rIns="91440" bIns="45720">
            <a:spAutoFit/>
          </a:bodyPr>
          <a:lstStyle/>
          <a:p>
            <a:pPr algn="ctr"/>
            <a:r>
              <a:rPr lang="en-US" sz="35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PROBLEM &amp; CHALLANGES</a:t>
            </a:r>
          </a:p>
        </p:txBody>
      </p:sp>
      <p:sp>
        <p:nvSpPr>
          <p:cNvPr id="4" name="TextBox 3">
            <a:extLst>
              <a:ext uri="{FF2B5EF4-FFF2-40B4-BE49-F238E27FC236}">
                <a16:creationId xmlns:a16="http://schemas.microsoft.com/office/drawing/2014/main" id="{01E7CEFF-6FF1-45AA-97B9-62A6A5FDEA64}"/>
              </a:ext>
            </a:extLst>
          </p:cNvPr>
          <p:cNvSpPr txBox="1"/>
          <p:nvPr/>
        </p:nvSpPr>
        <p:spPr>
          <a:xfrm>
            <a:off x="1149857" y="1409350"/>
            <a:ext cx="10276514" cy="4807535"/>
          </a:xfrm>
          <a:prstGeom prst="rect">
            <a:avLst/>
          </a:prstGeom>
          <a:noFill/>
        </p:spPr>
        <p:txBody>
          <a:bodyPr wrap="square" rtlCol="0">
            <a:spAutoFit/>
          </a:bodyPr>
          <a:lstStyle/>
          <a:p>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There were certain issues that were highlighted at the NGO </a:t>
            </a:r>
          </a:p>
          <a:p>
            <a:endPar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a:p>
            <a:pPr lvl="1">
              <a:lnSpc>
                <a:spcPct val="150000"/>
              </a:lnSpc>
            </a:pPr>
            <a:r>
              <a:rPr lang="en-IN"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The organization lacked awareness. </a:t>
            </a:r>
          </a:p>
          <a:p>
            <a:pPr lvl="1">
              <a:lnSpc>
                <a:spcPct val="15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The website was not listed on the first page of Google Search. </a:t>
            </a:r>
          </a:p>
          <a:p>
            <a:pPr lvl="1">
              <a:lnSpc>
                <a:spcPct val="15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Different searches for NGO or CSR were unable to get the website on the first page. </a:t>
            </a:r>
          </a:p>
          <a:p>
            <a:pPr lvl="1">
              <a:lnSpc>
                <a:spcPct val="15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The actual projects were not being highlighted as the stories were not highlighted efficiently. </a:t>
            </a:r>
          </a:p>
          <a:p>
            <a:pPr lvl="1">
              <a:lnSpc>
                <a:spcPct val="15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The organization lacked tracking of the corporate leads. </a:t>
            </a:r>
          </a:p>
          <a:p>
            <a:pPr lvl="1">
              <a:lnSpc>
                <a:spcPct val="15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The corporate funding questionnaire was not efficient to capture the complete data. </a:t>
            </a:r>
          </a:p>
          <a:p>
            <a:pPr lvl="1">
              <a:lnSpc>
                <a:spcPct val="15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The organization lacked awareness among corporates. </a:t>
            </a:r>
          </a:p>
          <a:p>
            <a:pPr lvl="1">
              <a:lnSpc>
                <a:spcPct val="15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There was a need to reach to corporates in person to present the projects undergone in     SAATH and pitch in for long term tie ups. </a:t>
            </a:r>
          </a:p>
        </p:txBody>
      </p:sp>
    </p:spTree>
    <p:extLst>
      <p:ext uri="{BB962C8B-B14F-4D97-AF65-F5344CB8AC3E}">
        <p14:creationId xmlns:p14="http://schemas.microsoft.com/office/powerpoint/2010/main" val="3079004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1634D3-A1C1-4EFC-A6AD-FE76198F70A6}"/>
              </a:ext>
            </a:extLst>
          </p:cNvPr>
          <p:cNvSpPr/>
          <p:nvPr/>
        </p:nvSpPr>
        <p:spPr>
          <a:xfrm>
            <a:off x="537460" y="920431"/>
            <a:ext cx="4016363" cy="630942"/>
          </a:xfrm>
          <a:prstGeom prst="rect">
            <a:avLst/>
          </a:prstGeom>
          <a:noFill/>
        </p:spPr>
        <p:txBody>
          <a:bodyPr wrap="square" lIns="91440" tIns="45720" rIns="91440" bIns="45720">
            <a:spAutoFit/>
          </a:bodyPr>
          <a:lstStyle/>
          <a:p>
            <a:pPr algn="ctr"/>
            <a:r>
              <a:rPr lang="en-US" sz="35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ADVANTAGES</a:t>
            </a:r>
          </a:p>
        </p:txBody>
      </p:sp>
      <p:sp>
        <p:nvSpPr>
          <p:cNvPr id="4" name="TextBox 3">
            <a:extLst>
              <a:ext uri="{FF2B5EF4-FFF2-40B4-BE49-F238E27FC236}">
                <a16:creationId xmlns:a16="http://schemas.microsoft.com/office/drawing/2014/main" id="{235437C0-8A83-4461-92B1-65D3382B0084}"/>
              </a:ext>
            </a:extLst>
          </p:cNvPr>
          <p:cNvSpPr txBox="1"/>
          <p:nvPr/>
        </p:nvSpPr>
        <p:spPr>
          <a:xfrm>
            <a:off x="517886" y="1890854"/>
            <a:ext cx="5558540" cy="3076291"/>
          </a:xfrm>
          <a:prstGeom prst="rect">
            <a:avLst/>
          </a:prstGeom>
          <a:noFill/>
        </p:spPr>
        <p:txBody>
          <a:bodyPr wrap="square" rtlCol="0">
            <a:spAutoFit/>
          </a:bodyPr>
          <a:lstStyle/>
          <a:p>
            <a:pPr>
              <a:lnSpc>
                <a:spcPct val="20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1.A donation is done to hand to hand with donors.</a:t>
            </a:r>
            <a:endParaRPr lang="en-IN"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a:p>
            <a:pPr>
              <a:lnSpc>
                <a:spcPct val="20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2.Event details will be sending through via news.</a:t>
            </a:r>
            <a:endParaRPr lang="en-IN"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a:p>
            <a:pPr>
              <a:lnSpc>
                <a:spcPct val="20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3.This project is for offline or online donors.</a:t>
            </a:r>
            <a:endParaRPr lang="en-IN"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a:p>
            <a:pPr>
              <a:lnSpc>
                <a:spcPct val="20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4.this system accept all type of donations. ex-toys, cash, clothes, etc.</a:t>
            </a:r>
            <a:endParaRPr lang="en-IN"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C99CC36-F99C-466B-97F4-33C17693A4C4}"/>
              </a:ext>
            </a:extLst>
          </p:cNvPr>
          <p:cNvSpPr/>
          <p:nvPr/>
        </p:nvSpPr>
        <p:spPr>
          <a:xfrm>
            <a:off x="6677636" y="903653"/>
            <a:ext cx="4749001" cy="630942"/>
          </a:xfrm>
          <a:prstGeom prst="rect">
            <a:avLst/>
          </a:prstGeom>
          <a:noFill/>
        </p:spPr>
        <p:txBody>
          <a:bodyPr wrap="square" lIns="91440" tIns="45720" rIns="91440" bIns="45720">
            <a:spAutoFit/>
          </a:bodyPr>
          <a:lstStyle/>
          <a:p>
            <a:pPr algn="ctr"/>
            <a:r>
              <a:rPr lang="en-US" sz="35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DISADVANTAGES</a:t>
            </a:r>
          </a:p>
        </p:txBody>
      </p:sp>
      <p:sp>
        <p:nvSpPr>
          <p:cNvPr id="6" name="TextBox 5">
            <a:extLst>
              <a:ext uri="{FF2B5EF4-FFF2-40B4-BE49-F238E27FC236}">
                <a16:creationId xmlns:a16="http://schemas.microsoft.com/office/drawing/2014/main" id="{007A8314-628B-4998-BEF4-760CEA5914D5}"/>
              </a:ext>
            </a:extLst>
          </p:cNvPr>
          <p:cNvSpPr txBox="1"/>
          <p:nvPr/>
        </p:nvSpPr>
        <p:spPr>
          <a:xfrm>
            <a:off x="6358028" y="1890854"/>
            <a:ext cx="5558540" cy="2460738"/>
          </a:xfrm>
          <a:prstGeom prst="rect">
            <a:avLst/>
          </a:prstGeom>
          <a:noFill/>
        </p:spPr>
        <p:txBody>
          <a:bodyPr wrap="square" rtlCol="0">
            <a:spAutoFit/>
          </a:bodyPr>
          <a:lstStyle/>
          <a:p>
            <a:pPr>
              <a:lnSpc>
                <a:spcPct val="20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1.Registered member can see information only on helping hand site. </a:t>
            </a:r>
          </a:p>
          <a:p>
            <a:pPr>
              <a:lnSpc>
                <a:spcPct val="200000"/>
              </a:lnSpc>
            </a:pP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2.user cannot directly </a:t>
            </a:r>
            <a:r>
              <a:rPr lang="en-US" sz="2000" dirty="0" err="1">
                <a:effectLst>
                  <a:glow rad="228600">
                    <a:schemeClr val="accent6">
                      <a:satMod val="175000"/>
                      <a:alpha val="40000"/>
                    </a:schemeClr>
                  </a:glow>
                </a:effectLst>
                <a:latin typeface="Times New Roman" panose="02020603050405020304" pitchFamily="18" charset="0"/>
                <a:cs typeface="Times New Roman" panose="02020603050405020304" pitchFamily="18" charset="0"/>
              </a:rPr>
              <a:t>contact.contact</a:t>
            </a:r>
            <a:r>
              <a:rPr lang="en-US"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rPr>
              <a:t> should be done only with site. </a:t>
            </a:r>
            <a:endParaRPr lang="en-IN" sz="2000" dirty="0">
              <a:effectLst>
                <a:glow rad="228600">
                  <a:schemeClr val="accent6">
                    <a:satMod val="175000"/>
                    <a:alpha val="40000"/>
                  </a:scheme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1757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0935A7-8284-49B8-8059-5100B59AEBC5}"/>
              </a:ext>
            </a:extLst>
          </p:cNvPr>
          <p:cNvSpPr/>
          <p:nvPr/>
        </p:nvSpPr>
        <p:spPr>
          <a:xfrm>
            <a:off x="3172719" y="2497561"/>
            <a:ext cx="6332008" cy="861774"/>
          </a:xfrm>
          <a:prstGeom prst="rect">
            <a:avLst/>
          </a:prstGeom>
          <a:noFill/>
        </p:spPr>
        <p:txBody>
          <a:bodyPr wrap="square" lIns="91440" tIns="45720" rIns="91440" bIns="45720">
            <a:spAutoFit/>
          </a:bodyPr>
          <a:lstStyle/>
          <a:p>
            <a:pPr algn="ctr"/>
            <a:r>
              <a:rPr lang="en-US" sz="50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latin typeface="Times New Roman" panose="02020603050405020304" pitchFamily="18" charset="0"/>
                <a:cs typeface="Times New Roman" panose="02020603050405020304" pitchFamily="18" charset="0"/>
              </a:rPr>
              <a:t>PROJECT</a:t>
            </a:r>
            <a:r>
              <a:rPr lang="en-US" sz="5000" b="1" u="sng" cap="none" spc="0" dirty="0">
                <a:ln w="13462">
                  <a:solidFill>
                    <a:schemeClr val="bg1"/>
                  </a:solidFill>
                  <a:prstDash val="solid"/>
                </a:ln>
                <a:solidFill>
                  <a:schemeClr val="tx1">
                    <a:lumMod val="85000"/>
                    <a:lumOff val="15000"/>
                  </a:schemeClr>
                </a:solidFill>
                <a:effectLst>
                  <a:glow rad="228600">
                    <a:schemeClr val="accent6">
                      <a:satMod val="175000"/>
                      <a:alpha val="40000"/>
                    </a:schemeClr>
                  </a:glow>
                  <a:outerShdw dist="38100" dir="2700000" algn="bl" rotWithShape="0">
                    <a:schemeClr val="accent5"/>
                  </a:outerShdw>
                </a:effectLst>
              </a:rPr>
              <a:t> OVERVIEW</a:t>
            </a:r>
          </a:p>
        </p:txBody>
      </p:sp>
    </p:spTree>
    <p:extLst>
      <p:ext uri="{BB962C8B-B14F-4D97-AF65-F5344CB8AC3E}">
        <p14:creationId xmlns:p14="http://schemas.microsoft.com/office/powerpoint/2010/main" val="474178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C9FE02-8703-4F00-831B-B8A96FCE1F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0905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57A51A-AB3D-4B42-87C0-6B69FC8C2C98}"/>
              </a:ext>
            </a:extLst>
          </p:cNvPr>
          <p:cNvPicPr>
            <a:picLocks noChangeAspect="1"/>
          </p:cNvPicPr>
          <p:nvPr/>
        </p:nvPicPr>
        <p:blipFill>
          <a:blip r:embed="rId2"/>
          <a:stretch>
            <a:fillRect/>
          </a:stretch>
        </p:blipFill>
        <p:spPr>
          <a:xfrm>
            <a:off x="0" y="249"/>
            <a:ext cx="12192443" cy="6857751"/>
          </a:xfrm>
          <a:prstGeom prst="rect">
            <a:avLst/>
          </a:prstGeom>
        </p:spPr>
      </p:pic>
    </p:spTree>
    <p:extLst>
      <p:ext uri="{BB962C8B-B14F-4D97-AF65-F5344CB8AC3E}">
        <p14:creationId xmlns:p14="http://schemas.microsoft.com/office/powerpoint/2010/main" val="292658649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TM04033927[[fn=Main Event]]</Template>
  <TotalTime>624</TotalTime>
  <Words>675</Words>
  <Application>Microsoft Office PowerPoint</Application>
  <PresentationFormat>Widescreen</PresentationFormat>
  <Paragraphs>67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Times New Roman</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GUPTA</dc:creator>
  <cp:lastModifiedBy>ABHISHEK GUPTA</cp:lastModifiedBy>
  <cp:revision>23</cp:revision>
  <dcterms:created xsi:type="dcterms:W3CDTF">2020-11-15T10:31:30Z</dcterms:created>
  <dcterms:modified xsi:type="dcterms:W3CDTF">2020-11-21T17:41:41Z</dcterms:modified>
</cp:coreProperties>
</file>